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257" r:id="rId5"/>
    <p:sldId id="270" r:id="rId6"/>
    <p:sldId id="279" r:id="rId7"/>
    <p:sldId id="284" r:id="rId8"/>
    <p:sldId id="285" r:id="rId9"/>
    <p:sldId id="256" r:id="rId10"/>
    <p:sldId id="259" r:id="rId11"/>
    <p:sldId id="262" r:id="rId12"/>
    <p:sldId id="263" r:id="rId13"/>
    <p:sldId id="264" r:id="rId14"/>
    <p:sldId id="280" r:id="rId15"/>
    <p:sldId id="283" r:id="rId16"/>
    <p:sldId id="282" r:id="rId17"/>
    <p:sldId id="281" r:id="rId18"/>
    <p:sldId id="286"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7" autoAdjust="0"/>
    <p:restoredTop sz="71595" autoAdjust="0"/>
  </p:normalViewPr>
  <p:slideViewPr>
    <p:cSldViewPr snapToGrid="0">
      <p:cViewPr varScale="1">
        <p:scale>
          <a:sx n="63" d="100"/>
          <a:sy n="63" d="100"/>
        </p:scale>
        <p:origin x="147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48AA7-1A54-4757-B651-DE68AE580F20}"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1A888-3FF7-484C-AA42-850FA35A58F0}" type="slidenum">
              <a:rPr lang="en-US" smtClean="0"/>
              <a:t>‹#›</a:t>
            </a:fld>
            <a:endParaRPr lang="en-US"/>
          </a:p>
        </p:txBody>
      </p:sp>
    </p:spTree>
    <p:extLst>
      <p:ext uri="{BB962C8B-B14F-4D97-AF65-F5344CB8AC3E}">
        <p14:creationId xmlns:p14="http://schemas.microsoft.com/office/powerpoint/2010/main" val="9767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IX Notice of Proposed Rulemaking (NPRM) is now with the Office of Information and Regulatory Affairs (OIRA) for an E.O. 12866 review. It was received on Thursday, 2/17/2022 The publication of the NPRM in the federal register occurs after the OIRA review, which can take up to three months (and can be extended). Typically, we won’t see the proposed rule until the NPRM is published. If any of you happen to receive any information about the NPRM feel free to share with the Network!</a:t>
            </a:r>
          </a:p>
        </p:txBody>
      </p:sp>
      <p:sp>
        <p:nvSpPr>
          <p:cNvPr id="4" name="Slide Number Placeholder 3"/>
          <p:cNvSpPr>
            <a:spLocks noGrp="1"/>
          </p:cNvSpPr>
          <p:nvPr>
            <p:ph type="sldNum" sz="quarter" idx="5"/>
          </p:nvPr>
        </p:nvSpPr>
        <p:spPr/>
        <p:txBody>
          <a:bodyPr/>
          <a:lstStyle/>
          <a:p>
            <a:fld id="{BB21A888-3FF7-484C-AA42-850FA35A58F0}" type="slidenum">
              <a:rPr lang="en-US" smtClean="0"/>
              <a:t>2</a:t>
            </a:fld>
            <a:endParaRPr lang="en-US"/>
          </a:p>
        </p:txBody>
      </p:sp>
    </p:spTree>
    <p:extLst>
      <p:ext uri="{BB962C8B-B14F-4D97-AF65-F5344CB8AC3E}">
        <p14:creationId xmlns:p14="http://schemas.microsoft.com/office/powerpoint/2010/main" val="205122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A888-3FF7-484C-AA42-850FA35A58F0}" type="slidenum">
              <a:rPr lang="en-US" smtClean="0"/>
              <a:t>4</a:t>
            </a:fld>
            <a:endParaRPr lang="en-US"/>
          </a:p>
        </p:txBody>
      </p:sp>
    </p:spTree>
    <p:extLst>
      <p:ext uri="{BB962C8B-B14F-4D97-AF65-F5344CB8AC3E}">
        <p14:creationId xmlns:p14="http://schemas.microsoft.com/office/powerpoint/2010/main" val="129556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A888-3FF7-484C-AA42-850FA35A58F0}" type="slidenum">
              <a:rPr lang="en-US" smtClean="0"/>
              <a:t>5</a:t>
            </a:fld>
            <a:endParaRPr lang="en-US"/>
          </a:p>
        </p:txBody>
      </p:sp>
    </p:spTree>
    <p:extLst>
      <p:ext uri="{BB962C8B-B14F-4D97-AF65-F5344CB8AC3E}">
        <p14:creationId xmlns:p14="http://schemas.microsoft.com/office/powerpoint/2010/main" val="125136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breaches: </a:t>
            </a:r>
          </a:p>
          <a:p>
            <a:r>
              <a:rPr lang="en-US" dirty="0"/>
              <a:t>-Failing to provide an environment free from gender-based discrimination and harassment and its promise to address gender-based misconduct; and</a:t>
            </a:r>
          </a:p>
          <a:p>
            <a:r>
              <a:rPr lang="en-US" dirty="0"/>
              <a:t>-Failing to comply with its obligations in response to student complaints of sexual misconduct, as outlined in UNH's policies and publications.</a:t>
            </a:r>
          </a:p>
        </p:txBody>
      </p:sp>
      <p:sp>
        <p:nvSpPr>
          <p:cNvPr id="4" name="Slide Number Placeholder 3"/>
          <p:cNvSpPr>
            <a:spLocks noGrp="1"/>
          </p:cNvSpPr>
          <p:nvPr>
            <p:ph type="sldNum" sz="quarter" idx="5"/>
          </p:nvPr>
        </p:nvSpPr>
        <p:spPr/>
        <p:txBody>
          <a:bodyPr/>
          <a:lstStyle/>
          <a:p>
            <a:fld id="{7501230C-DC4B-46A0-9AC3-4C1A9AAE76A4}" type="slidenum">
              <a:rPr lang="en-US" smtClean="0"/>
              <a:t>6</a:t>
            </a:fld>
            <a:endParaRPr lang="en-US"/>
          </a:p>
        </p:txBody>
      </p:sp>
    </p:spTree>
    <p:extLst>
      <p:ext uri="{BB962C8B-B14F-4D97-AF65-F5344CB8AC3E}">
        <p14:creationId xmlns:p14="http://schemas.microsoft.com/office/powerpoint/2010/main" val="259047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Moreover, plaintiffs failed to show that the university’s current sex-based misconduct policy was even in place when they were in attendance </a:t>
            </a:r>
          </a:p>
          <a:p>
            <a:pPr marL="171450" indent="-171450">
              <a:buFont typeface="Arial" panose="020B0604020202020204" pitchFamily="34" charset="0"/>
              <a:buChar char="•"/>
            </a:pPr>
            <a:r>
              <a:rPr lang="en-US" dirty="0"/>
              <a:t>The case text states that “The fact that an educational institution may issue a policy does not tend to suggest that the policy creates a contract for which a student may sue the institution for breach of contract if the institution does not follow its policy.”</a:t>
            </a:r>
          </a:p>
          <a:p>
            <a:pPr marL="171450" indent="-171450">
              <a:buFont typeface="Arial" panose="020B0604020202020204" pitchFamily="34" charset="0"/>
              <a:buChar char="•"/>
            </a:pPr>
            <a:r>
              <a:rPr lang="en-US" dirty="0"/>
              <a:t>“The plaintiffs' theory means that every school that complies with Title IX's publication requirement is on the hook for breach of contract if it violates any of Title IX's procedural requirements. The plaintiffs do not point to any precedent or law that requires such consequences.”</a:t>
            </a:r>
          </a:p>
          <a:p>
            <a:pPr marL="171450" indent="-171450">
              <a:buFont typeface="Arial" panose="020B0604020202020204" pitchFamily="34" charset="0"/>
              <a:buChar char="•"/>
            </a:pPr>
            <a:r>
              <a:rPr lang="en-US" dirty="0"/>
              <a:t>‘The point is that the plaintiffs must point to specific language from specific policies that were in effect at the relevant time, and they must allege facts to show that these specific policy terms amount to no less than a bilateral contractual agreement between the university and the plaintiff students”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01230C-DC4B-46A0-9AC3-4C1A9AAE76A4}" type="slidenum">
              <a:rPr lang="en-US" smtClean="0"/>
              <a:t>7</a:t>
            </a:fld>
            <a:endParaRPr lang="en-US"/>
          </a:p>
        </p:txBody>
      </p:sp>
    </p:spTree>
    <p:extLst>
      <p:ext uri="{BB962C8B-B14F-4D97-AF65-F5344CB8AC3E}">
        <p14:creationId xmlns:p14="http://schemas.microsoft.com/office/powerpoint/2010/main" val="274189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A888-3FF7-484C-AA42-850FA35A58F0}" type="slidenum">
              <a:rPr lang="en-US" smtClean="0"/>
              <a:t>8</a:t>
            </a:fld>
            <a:endParaRPr lang="en-US"/>
          </a:p>
        </p:txBody>
      </p:sp>
    </p:spTree>
    <p:extLst>
      <p:ext uri="{BB962C8B-B14F-4D97-AF65-F5344CB8AC3E}">
        <p14:creationId xmlns:p14="http://schemas.microsoft.com/office/powerpoint/2010/main" val="145925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Defendants argue that Sontag Bowman cannot demonstrate an adverse employment action when Sontag Bowman failed to apply for the chairperson position within the School of Social Work</a:t>
            </a:r>
          </a:p>
          <a:p>
            <a:pPr marL="171450" indent="-171450">
              <a:buFontTx/>
              <a:buChar char="-"/>
            </a:pPr>
            <a:r>
              <a:rPr lang="en-US" dirty="0"/>
              <a:t>Defendants' argument fails to recognize that an adverse action need not be a formal rejection or dismissal, but can be the constructive equivalent. See </a:t>
            </a:r>
            <a:r>
              <a:rPr lang="en-US" dirty="0" err="1"/>
              <a:t>Emeldi</a:t>
            </a:r>
            <a:r>
              <a:rPr lang="en-US" dirty="0"/>
              <a:t>, 698 F.3d at 724. In </a:t>
            </a:r>
            <a:r>
              <a:rPr lang="en-US" dirty="0" err="1"/>
              <a:t>Emeldi</a:t>
            </a:r>
            <a:r>
              <a:rPr lang="en-US" dirty="0"/>
              <a:t>, the Ninth Circuit determined that the plaintiff had demonstrated an adverse action, even though she had not been formally dismissed from her Ph.D. program. </a:t>
            </a:r>
            <a:r>
              <a:rPr lang="en-US" dirty="0" err="1"/>
              <a:t>Emeldi</a:t>
            </a:r>
            <a:r>
              <a:rPr lang="en-US" dirty="0"/>
              <a:t> was a Ph.D. student in the University of Oregon's College of Education. </a:t>
            </a:r>
            <a:r>
              <a:rPr lang="en-US" dirty="0" err="1"/>
              <a:t>Emeldi</a:t>
            </a:r>
            <a:r>
              <a:rPr lang="en-US" dirty="0"/>
              <a:t> alleged that her relationship with her Ph.D. advisor soured due to his gender animus. </a:t>
            </a:r>
            <a:r>
              <a:rPr lang="en-US" dirty="0" err="1"/>
              <a:t>Emeldi's</a:t>
            </a:r>
            <a:r>
              <a:rPr lang="en-US" dirty="0"/>
              <a:t> advisor resigned his position as her dissertation chair. </a:t>
            </a:r>
            <a:r>
              <a:rPr lang="en-US" dirty="0" err="1"/>
              <a:t>Emeldi</a:t>
            </a:r>
            <a:r>
              <a:rPr lang="en-US" dirty="0"/>
              <a:t> asked fifteen other College of Education faculty to replace her former advisor, but none agreed to supervise her research, allegedly at the urging of </a:t>
            </a:r>
            <a:r>
              <a:rPr lang="en-US" dirty="0" err="1"/>
              <a:t>Emeldi's</a:t>
            </a:r>
            <a:r>
              <a:rPr lang="en-US" dirty="0"/>
              <a:t> former advisor. </a:t>
            </a:r>
            <a:r>
              <a:rPr lang="en-US" dirty="0" err="1"/>
              <a:t>Emeldi</a:t>
            </a:r>
            <a:r>
              <a:rPr lang="en-US" dirty="0"/>
              <a:t> ultimately left the University of Oregon. </a:t>
            </a:r>
          </a:p>
          <a:p>
            <a:pPr marL="0" indent="0">
              <a:buFontTx/>
              <a:buNone/>
            </a:pPr>
            <a:r>
              <a:rPr lang="en-US" dirty="0"/>
              <a:t>- The Ninth Circuit determined that, though </a:t>
            </a:r>
            <a:r>
              <a:rPr lang="en-US" dirty="0" err="1"/>
              <a:t>Emeldi</a:t>
            </a:r>
            <a:r>
              <a:rPr lang="en-US" dirty="0"/>
              <a:t> left voluntarily, </a:t>
            </a:r>
            <a:r>
              <a:rPr lang="en-US" dirty="0" err="1"/>
              <a:t>Emeldi</a:t>
            </a:r>
            <a:r>
              <a:rPr lang="en-US" dirty="0"/>
              <a:t> had established an adverse action because she “justifiably [felt] unable to complete the Ph.D. program.” The Ninth Circuit compared this type of adverse action to a constructive discharge, “in which a retaliating employer creates working conditions so ‘extraordinary and egregious [as] to overcome the normal motivation of a competent, diligent, and reasonable employee to remain on the job.'” </a:t>
            </a:r>
          </a:p>
        </p:txBody>
      </p:sp>
      <p:sp>
        <p:nvSpPr>
          <p:cNvPr id="4" name="Slide Number Placeholder 3"/>
          <p:cNvSpPr>
            <a:spLocks noGrp="1"/>
          </p:cNvSpPr>
          <p:nvPr>
            <p:ph type="sldNum" sz="quarter" idx="5"/>
          </p:nvPr>
        </p:nvSpPr>
        <p:spPr/>
        <p:txBody>
          <a:bodyPr/>
          <a:lstStyle/>
          <a:p>
            <a:fld id="{7501230C-DC4B-46A0-9AC3-4C1A9AAE76A4}" type="slidenum">
              <a:rPr lang="en-US" smtClean="0"/>
              <a:t>9</a:t>
            </a:fld>
            <a:endParaRPr lang="en-US"/>
          </a:p>
        </p:txBody>
      </p:sp>
    </p:spTree>
    <p:extLst>
      <p:ext uri="{BB962C8B-B14F-4D97-AF65-F5344CB8AC3E}">
        <p14:creationId xmlns:p14="http://schemas.microsoft.com/office/powerpoint/2010/main" val="369000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A888-3FF7-484C-AA42-850FA35A58F0}" type="slidenum">
              <a:rPr lang="en-US" smtClean="0"/>
              <a:t>11</a:t>
            </a:fld>
            <a:endParaRPr lang="en-US"/>
          </a:p>
        </p:txBody>
      </p:sp>
    </p:spTree>
    <p:extLst>
      <p:ext uri="{BB962C8B-B14F-4D97-AF65-F5344CB8AC3E}">
        <p14:creationId xmlns:p14="http://schemas.microsoft.com/office/powerpoint/2010/main" val="24422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A888-3FF7-484C-AA42-850FA35A58F0}" type="slidenum">
              <a:rPr lang="en-US" smtClean="0"/>
              <a:t>14</a:t>
            </a:fld>
            <a:endParaRPr lang="en-US"/>
          </a:p>
        </p:txBody>
      </p:sp>
    </p:spTree>
    <p:extLst>
      <p:ext uri="{BB962C8B-B14F-4D97-AF65-F5344CB8AC3E}">
        <p14:creationId xmlns:p14="http://schemas.microsoft.com/office/powerpoint/2010/main" val="282851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4/18/2024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4/18/2024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4/18/2024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4/18/2024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4/18/2024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4/18/2024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Northern California Title IX Administrators Network</a:t>
            </a:r>
          </a:p>
        </p:txBody>
      </p:sp>
      <p:sp>
        <p:nvSpPr>
          <p:cNvPr id="3" name="Subtitle 2"/>
          <p:cNvSpPr>
            <a:spLocks noGrp="1"/>
          </p:cNvSpPr>
          <p:nvPr>
            <p:ph type="subTitle" idx="1"/>
          </p:nvPr>
        </p:nvSpPr>
        <p:spPr>
          <a:xfrm>
            <a:off x="1371600" y="3628501"/>
            <a:ext cx="10481094" cy="685800"/>
          </a:xfrm>
        </p:spPr>
        <p:txBody>
          <a:bodyPr>
            <a:noAutofit/>
          </a:bodyPr>
          <a:lstStyle/>
          <a:p>
            <a:r>
              <a:rPr lang="en-US" sz="2400" dirty="0"/>
              <a:t>Elizabeth Trayner, Ed. D.</a:t>
            </a:r>
            <a:br>
              <a:rPr lang="en-US" sz="2400" dirty="0"/>
            </a:br>
            <a:r>
              <a:rPr lang="en-US" sz="2400" dirty="0"/>
              <a:t>Director of Equitable Rights &amp; Responsibilities/Title IX </a:t>
            </a:r>
            <a:r>
              <a:rPr lang="en-US" sz="2800" dirty="0"/>
              <a:t>Coordinator</a:t>
            </a:r>
            <a:r>
              <a:rPr lang="en-US" sz="2400" dirty="0"/>
              <a:t> University of the Pacific </a:t>
            </a:r>
            <a:br>
              <a:rPr lang="en-US" sz="2400" dirty="0"/>
            </a:br>
            <a:r>
              <a:rPr lang="en-US" sz="2400" dirty="0"/>
              <a:t>(She, her, Hers)</a:t>
            </a:r>
          </a:p>
          <a:p>
            <a:r>
              <a:rPr lang="en-US" sz="2400" dirty="0"/>
              <a:t>February 28, 2022</a:t>
            </a:r>
          </a:p>
        </p:txBody>
      </p:sp>
    </p:spTree>
    <p:extLst>
      <p:ext uri="{BB962C8B-B14F-4D97-AF65-F5344CB8AC3E}">
        <p14:creationId xmlns:p14="http://schemas.microsoft.com/office/powerpoint/2010/main" val="3210142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8840-EF85-4ED4-ACC3-C75C52604E30}"/>
              </a:ext>
            </a:extLst>
          </p:cNvPr>
          <p:cNvSpPr>
            <a:spLocks noGrp="1"/>
          </p:cNvSpPr>
          <p:nvPr>
            <p:ph type="ctrTitle"/>
          </p:nvPr>
        </p:nvSpPr>
        <p:spPr/>
        <p:txBody>
          <a:bodyPr/>
          <a:lstStyle/>
          <a:p>
            <a:r>
              <a:rPr lang="en-US" dirty="0"/>
              <a:t>Case Studies </a:t>
            </a:r>
          </a:p>
        </p:txBody>
      </p:sp>
      <p:sp>
        <p:nvSpPr>
          <p:cNvPr id="3" name="Subtitle 2">
            <a:extLst>
              <a:ext uri="{FF2B5EF4-FFF2-40B4-BE49-F238E27FC236}">
                <a16:creationId xmlns:a16="http://schemas.microsoft.com/office/drawing/2014/main" id="{7A971991-E18C-4653-AF16-52796A39EB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887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DD36-CF7C-43B0-A4E0-324FE0E03280}"/>
              </a:ext>
            </a:extLst>
          </p:cNvPr>
          <p:cNvSpPr>
            <a:spLocks noGrp="1"/>
          </p:cNvSpPr>
          <p:nvPr>
            <p:ph type="title"/>
          </p:nvPr>
        </p:nvSpPr>
        <p:spPr/>
        <p:txBody>
          <a:bodyPr/>
          <a:lstStyle/>
          <a:p>
            <a:r>
              <a:rPr lang="en-US" dirty="0"/>
              <a:t>Trying to find closure</a:t>
            </a:r>
          </a:p>
        </p:txBody>
      </p:sp>
      <p:sp>
        <p:nvSpPr>
          <p:cNvPr id="3" name="Content Placeholder 2">
            <a:extLst>
              <a:ext uri="{FF2B5EF4-FFF2-40B4-BE49-F238E27FC236}">
                <a16:creationId xmlns:a16="http://schemas.microsoft.com/office/drawing/2014/main" id="{786A7E01-6DE6-4BE4-A6CD-F9382F87DF12}"/>
              </a:ext>
            </a:extLst>
          </p:cNvPr>
          <p:cNvSpPr>
            <a:spLocks noGrp="1"/>
          </p:cNvSpPr>
          <p:nvPr>
            <p:ph idx="1"/>
          </p:nvPr>
        </p:nvSpPr>
        <p:spPr>
          <a:xfrm>
            <a:off x="685800" y="2194560"/>
            <a:ext cx="10820400" cy="4445726"/>
          </a:xfrm>
        </p:spPr>
        <p:txBody>
          <a:bodyPr>
            <a:normAutofit lnSpcReduction="10000"/>
          </a:bodyPr>
          <a:lstStyle/>
          <a:p>
            <a:r>
              <a:rPr lang="en-US" dirty="0"/>
              <a:t>You have been conducting a hearing involving 2 members of the grounds crew over the past 2 days. As you are ready to call in the final witness who has a key role in the case you learn that this final witness has just tested positive for COVID and is being sent home. This witness does not have access to technology at home so you need to postpone the hearing. At the end of the day, the Respondent goes for their weekly testing, as is required by the campus, and the Respondent also tests positive for COVID. The next day, one of your Decision Makers receives a job offer from another institution and they let you know that their last day is going to be in 3 days because they had a previously scheduled vacation planned. Your policy allows for external Decision Makers so you approach the departing Decision Maker to find out if you can hire them as an Independent Contractor in order to finish out the case. However, their new employer has a non-compete clause and sees serving in this capacity as a potential conflict of interest.</a:t>
            </a:r>
          </a:p>
          <a:p>
            <a:r>
              <a:rPr lang="en-US" dirty="0"/>
              <a:t>What do you do?</a:t>
            </a:r>
          </a:p>
        </p:txBody>
      </p:sp>
    </p:spTree>
    <p:extLst>
      <p:ext uri="{BB962C8B-B14F-4D97-AF65-F5344CB8AC3E}">
        <p14:creationId xmlns:p14="http://schemas.microsoft.com/office/powerpoint/2010/main" val="402849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0BA3-39EF-4EE3-A7F5-6D2AE9E50B77}"/>
              </a:ext>
            </a:extLst>
          </p:cNvPr>
          <p:cNvSpPr>
            <a:spLocks noGrp="1"/>
          </p:cNvSpPr>
          <p:nvPr>
            <p:ph type="title"/>
          </p:nvPr>
        </p:nvSpPr>
        <p:spPr/>
        <p:txBody>
          <a:bodyPr/>
          <a:lstStyle/>
          <a:p>
            <a:r>
              <a:rPr lang="en-US" dirty="0"/>
              <a:t>Sisterly Love</a:t>
            </a:r>
          </a:p>
        </p:txBody>
      </p:sp>
      <p:sp>
        <p:nvSpPr>
          <p:cNvPr id="3" name="Content Placeholder 2">
            <a:extLst>
              <a:ext uri="{FF2B5EF4-FFF2-40B4-BE49-F238E27FC236}">
                <a16:creationId xmlns:a16="http://schemas.microsoft.com/office/drawing/2014/main" id="{3713652B-48F0-4A2B-AF2F-7FC46294743C}"/>
              </a:ext>
            </a:extLst>
          </p:cNvPr>
          <p:cNvSpPr>
            <a:spLocks noGrp="1"/>
          </p:cNvSpPr>
          <p:nvPr>
            <p:ph idx="1"/>
          </p:nvPr>
        </p:nvSpPr>
        <p:spPr>
          <a:xfrm>
            <a:off x="685800" y="2194560"/>
            <a:ext cx="10820400" cy="4397969"/>
          </a:xfrm>
        </p:spPr>
        <p:txBody>
          <a:bodyPr>
            <a:normAutofit lnSpcReduction="10000"/>
          </a:bodyPr>
          <a:lstStyle/>
          <a:p>
            <a:r>
              <a:rPr lang="en-US" dirty="0"/>
              <a:t>Maria and Consuelo are students at your institution. Maria comes to you as Title IX Coordinator and lets you know that she was sexually assaulted on numerous occasions by Consuelo’s brother, Juan, who is a student at another institution about 2 hours away. Maria has reported this to local law enforcement. However, she believes that Consuelo has been facilitating the sexual assaults. Maria indicates that she and Consuelo are “friends” and they often drink together. Consuelo provides the alcohol and has resulted in Maria getting very drunk each time. Each time Consuelo invites her over to drink, Consuelo calls Juan to drive to campus. By the time Juan arrives each time, Maria is very drunk, often passed out in Consuelo’s room. Each time Juan has sex with Maria without her consent while Consuelo remains in the room. </a:t>
            </a:r>
          </a:p>
          <a:p>
            <a:r>
              <a:rPr lang="en-US" dirty="0"/>
              <a:t>What steps might you take as Title IX Coordinator receiving this information?</a:t>
            </a:r>
          </a:p>
          <a:p>
            <a:r>
              <a:rPr lang="en-US" dirty="0"/>
              <a:t>Would you consider investigating the allegations about Consuelo? If so, would that fall within your office or another office on campus?</a:t>
            </a:r>
          </a:p>
        </p:txBody>
      </p:sp>
    </p:spTree>
    <p:extLst>
      <p:ext uri="{BB962C8B-B14F-4D97-AF65-F5344CB8AC3E}">
        <p14:creationId xmlns:p14="http://schemas.microsoft.com/office/powerpoint/2010/main" val="58972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A8B9-F8AE-449B-A9D7-DEFB3C61634E}"/>
              </a:ext>
            </a:extLst>
          </p:cNvPr>
          <p:cNvSpPr>
            <a:spLocks noGrp="1"/>
          </p:cNvSpPr>
          <p:nvPr>
            <p:ph type="title"/>
          </p:nvPr>
        </p:nvSpPr>
        <p:spPr/>
        <p:txBody>
          <a:bodyPr/>
          <a:lstStyle/>
          <a:p>
            <a:r>
              <a:rPr lang="en-US" dirty="0"/>
              <a:t>Sex with a Minor</a:t>
            </a:r>
          </a:p>
        </p:txBody>
      </p:sp>
      <p:sp>
        <p:nvSpPr>
          <p:cNvPr id="3" name="Content Placeholder 2">
            <a:extLst>
              <a:ext uri="{FF2B5EF4-FFF2-40B4-BE49-F238E27FC236}">
                <a16:creationId xmlns:a16="http://schemas.microsoft.com/office/drawing/2014/main" id="{45BA004F-F1D5-49EA-8176-A51ACDFDD2F0}"/>
              </a:ext>
            </a:extLst>
          </p:cNvPr>
          <p:cNvSpPr>
            <a:spLocks noGrp="1"/>
          </p:cNvSpPr>
          <p:nvPr>
            <p:ph idx="1"/>
          </p:nvPr>
        </p:nvSpPr>
        <p:spPr/>
        <p:txBody>
          <a:bodyPr>
            <a:normAutofit fontScale="92500" lnSpcReduction="20000"/>
          </a:bodyPr>
          <a:lstStyle/>
          <a:p>
            <a:r>
              <a:rPr lang="en-US" sz="2400" dirty="0"/>
              <a:t>Deacon is a member of a social fraternity on campus. Deacon comes to the fraternity President, Bob, and tells him that he had sex with Angie last week and just learned that she doesn’t turn 18 until next week. Bob reports to Public Safety and the Title IX Office that Deacon sexually assaulted Angie and states that they are planning to remove him from the fraternity, at least on an interim basis. Public Safety reaches out to Angie before you are able to collaborate and reports their findings to law enforcement. Angie tells Public Safety that they never had sex. You reach out to Angie as well to make sure she is aware of resources and reporting options. Angie responds stating that she just wants everything dropped. She doesn’t want some huge investigation because it would be a waste of time when resources could be allocated elsewhere.</a:t>
            </a:r>
          </a:p>
          <a:p>
            <a:r>
              <a:rPr lang="en-US" sz="2400" dirty="0"/>
              <a:t>Are there any additional steps you would take as Title IX Coordinator?</a:t>
            </a:r>
          </a:p>
          <a:p>
            <a:r>
              <a:rPr lang="en-US" sz="2400" dirty="0"/>
              <a:t>How do you work with student groups who are addressing Title IX concerns on their own without interfacing with “official” university responses?</a:t>
            </a:r>
          </a:p>
        </p:txBody>
      </p:sp>
    </p:spTree>
    <p:extLst>
      <p:ext uri="{BB962C8B-B14F-4D97-AF65-F5344CB8AC3E}">
        <p14:creationId xmlns:p14="http://schemas.microsoft.com/office/powerpoint/2010/main" val="226958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6DF6E-648D-4F03-B79E-7E6222557B30}"/>
              </a:ext>
            </a:extLst>
          </p:cNvPr>
          <p:cNvSpPr>
            <a:spLocks noGrp="1"/>
          </p:cNvSpPr>
          <p:nvPr>
            <p:ph type="title"/>
          </p:nvPr>
        </p:nvSpPr>
        <p:spPr>
          <a:xfrm>
            <a:off x="2895600" y="293426"/>
            <a:ext cx="8610600" cy="1293028"/>
          </a:xfrm>
        </p:spPr>
        <p:txBody>
          <a:bodyPr/>
          <a:lstStyle/>
          <a:p>
            <a:r>
              <a:rPr lang="en-US" dirty="0"/>
              <a:t>Coercion</a:t>
            </a:r>
          </a:p>
        </p:txBody>
      </p:sp>
      <p:sp>
        <p:nvSpPr>
          <p:cNvPr id="3" name="Content Placeholder 2">
            <a:extLst>
              <a:ext uri="{FF2B5EF4-FFF2-40B4-BE49-F238E27FC236}">
                <a16:creationId xmlns:a16="http://schemas.microsoft.com/office/drawing/2014/main" id="{5B42B598-2D52-4E93-9909-C03EC7609856}"/>
              </a:ext>
            </a:extLst>
          </p:cNvPr>
          <p:cNvSpPr>
            <a:spLocks noGrp="1"/>
          </p:cNvSpPr>
          <p:nvPr>
            <p:ph idx="1"/>
          </p:nvPr>
        </p:nvSpPr>
        <p:spPr>
          <a:xfrm>
            <a:off x="277793" y="1308661"/>
            <a:ext cx="11563108" cy="4024125"/>
          </a:xfrm>
        </p:spPr>
        <p:txBody>
          <a:bodyPr>
            <a:noAutofit/>
          </a:bodyPr>
          <a:lstStyle/>
          <a:p>
            <a:r>
              <a:rPr lang="en-US" sz="2400" dirty="0">
                <a:latin typeface="+mj-lt"/>
              </a:rPr>
              <a:t>Two students agree that they had sex. However, the Complainant states that she only said yes because the Respondent continually was asking her out and asking her to have sex until she was finally worn down and said yes. During the investigation she states that she wanted him to like her but was not interested in him romantically. She has told him on at least 3 occasions that she did not want to have sex because she was waiting for marriage.</a:t>
            </a:r>
          </a:p>
          <a:p>
            <a:r>
              <a:rPr lang="en-US" sz="2400" dirty="0">
                <a:latin typeface="+mj-lt"/>
              </a:rPr>
              <a:t>Coercion is defined as </a:t>
            </a:r>
            <a:r>
              <a:rPr lang="en-US" sz="2400" b="0" i="0" u="sng" dirty="0">
                <a:effectLst/>
                <a:latin typeface="+mj-lt"/>
              </a:rPr>
              <a:t>unreasonable</a:t>
            </a:r>
            <a:r>
              <a:rPr lang="en-US" sz="2400" b="0" i="0" dirty="0">
                <a:effectLst/>
                <a:latin typeface="+mj-lt"/>
              </a:rPr>
              <a:t> pressure for sexual activity. Coercive conduct differs from seductive conduct based on factors such as the type and/or extent of the pressure used to obtain consent. When someone makes clear that they do not want to engage in certain sexual activity, that they want to stop, or that they do not want to go past a certain point of sexual interaction, continued pressure beyond that point can be coercive.</a:t>
            </a:r>
          </a:p>
          <a:p>
            <a:r>
              <a:rPr lang="en-US" sz="2400" dirty="0">
                <a:latin typeface="+mj-lt"/>
              </a:rPr>
              <a:t>As a Decision Maker, would you consider this to be coercion?</a:t>
            </a:r>
          </a:p>
          <a:p>
            <a:r>
              <a:rPr lang="en-US" sz="2400" dirty="0">
                <a:latin typeface="+mj-lt"/>
              </a:rPr>
              <a:t>What might sway your decision one way or another?</a:t>
            </a:r>
          </a:p>
        </p:txBody>
      </p:sp>
    </p:spTree>
    <p:extLst>
      <p:ext uri="{BB962C8B-B14F-4D97-AF65-F5344CB8AC3E}">
        <p14:creationId xmlns:p14="http://schemas.microsoft.com/office/powerpoint/2010/main" val="3981687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6DF6E-648D-4F03-B79E-7E6222557B30}"/>
              </a:ext>
            </a:extLst>
          </p:cNvPr>
          <p:cNvSpPr>
            <a:spLocks noGrp="1"/>
          </p:cNvSpPr>
          <p:nvPr>
            <p:ph type="title"/>
          </p:nvPr>
        </p:nvSpPr>
        <p:spPr/>
        <p:txBody>
          <a:bodyPr/>
          <a:lstStyle/>
          <a:p>
            <a:r>
              <a:rPr lang="en-US" dirty="0"/>
              <a:t>Coercion</a:t>
            </a:r>
          </a:p>
        </p:txBody>
      </p:sp>
      <p:sp>
        <p:nvSpPr>
          <p:cNvPr id="3" name="Content Placeholder 2">
            <a:extLst>
              <a:ext uri="{FF2B5EF4-FFF2-40B4-BE49-F238E27FC236}">
                <a16:creationId xmlns:a16="http://schemas.microsoft.com/office/drawing/2014/main" id="{5B42B598-2D52-4E93-9909-C03EC7609856}"/>
              </a:ext>
            </a:extLst>
          </p:cNvPr>
          <p:cNvSpPr>
            <a:spLocks noGrp="1"/>
          </p:cNvSpPr>
          <p:nvPr>
            <p:ph idx="1"/>
          </p:nvPr>
        </p:nvSpPr>
        <p:spPr/>
        <p:txBody>
          <a:bodyPr>
            <a:normAutofit/>
          </a:bodyPr>
          <a:lstStyle/>
          <a:p>
            <a:r>
              <a:rPr lang="en-US" sz="3200" dirty="0"/>
              <a:t>Would your decision change if the Respondent was the Complainant’s RA?</a:t>
            </a:r>
          </a:p>
          <a:p>
            <a:r>
              <a:rPr lang="en-US" sz="3200" dirty="0"/>
              <a:t>Would you consider the information provided about the Complainant’s desire to wait to have sex until she was married?</a:t>
            </a:r>
          </a:p>
        </p:txBody>
      </p:sp>
    </p:spTree>
    <p:extLst>
      <p:ext uri="{BB962C8B-B14F-4D97-AF65-F5344CB8AC3E}">
        <p14:creationId xmlns:p14="http://schemas.microsoft.com/office/powerpoint/2010/main" val="104364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These materials and all discussions of these materials are for instructional purposes only and do not constitute legal advice. If you need legal advice, you should contact your attorney.</a:t>
            </a:r>
          </a:p>
          <a:p>
            <a:r>
              <a:rPr lang="en-US" dirty="0"/>
              <a:t>All attendees at the February 28, 2022 virtual meeting of the Northern California Title IX Administrators Network are hereby granted permission to post a copy of these materials to their institution’s website solely for purposes of compliance with 34 CFR §106.45(b)(10)(</a:t>
            </a:r>
            <a:r>
              <a:rPr lang="en-US" dirty="0" err="1"/>
              <a:t>i</a:t>
            </a:r>
            <a:r>
              <a:rPr lang="en-US" dirty="0"/>
              <a:t>)(D). These materials are not intended to be used by anyone for their own training purposes. Use of this material for proprietary reasons is strictly prohibited.</a:t>
            </a:r>
          </a:p>
        </p:txBody>
      </p:sp>
    </p:spTree>
    <p:extLst>
      <p:ext uri="{BB962C8B-B14F-4D97-AF65-F5344CB8AC3E}">
        <p14:creationId xmlns:p14="http://schemas.microsoft.com/office/powerpoint/2010/main" val="179793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1807-9F7B-4204-AAD4-260A2C6F2EE1}"/>
              </a:ext>
            </a:extLst>
          </p:cNvPr>
          <p:cNvSpPr>
            <a:spLocks noGrp="1"/>
          </p:cNvSpPr>
          <p:nvPr>
            <p:ph type="title"/>
          </p:nvPr>
        </p:nvSpPr>
        <p:spPr>
          <a:xfrm>
            <a:off x="2895600" y="370834"/>
            <a:ext cx="8610600" cy="1293028"/>
          </a:xfrm>
        </p:spPr>
        <p:txBody>
          <a:bodyPr/>
          <a:lstStyle/>
          <a:p>
            <a:r>
              <a:rPr lang="en-US" dirty="0"/>
              <a:t>Discussion Items</a:t>
            </a:r>
          </a:p>
        </p:txBody>
      </p:sp>
      <p:sp>
        <p:nvSpPr>
          <p:cNvPr id="3" name="Content Placeholder 2">
            <a:extLst>
              <a:ext uri="{FF2B5EF4-FFF2-40B4-BE49-F238E27FC236}">
                <a16:creationId xmlns:a16="http://schemas.microsoft.com/office/drawing/2014/main" id="{1B1F202D-358F-4B58-8D8A-AF66EF66989E}"/>
              </a:ext>
            </a:extLst>
          </p:cNvPr>
          <p:cNvSpPr>
            <a:spLocks noGrp="1"/>
          </p:cNvSpPr>
          <p:nvPr>
            <p:ph idx="1"/>
          </p:nvPr>
        </p:nvSpPr>
        <p:spPr>
          <a:xfrm>
            <a:off x="789972" y="1562138"/>
            <a:ext cx="10820400" cy="4925028"/>
          </a:xfrm>
        </p:spPr>
        <p:txBody>
          <a:bodyPr>
            <a:normAutofit fontScale="55000" lnSpcReduction="20000"/>
          </a:bodyPr>
          <a:lstStyle/>
          <a:p>
            <a:r>
              <a:rPr lang="en-US" sz="3600" dirty="0"/>
              <a:t>Title IX Notice of Proposed Rule Making</a:t>
            </a:r>
          </a:p>
          <a:p>
            <a:r>
              <a:rPr lang="en-US" sz="3600" dirty="0"/>
              <a:t>Sexual Assault Awareness Month (April)</a:t>
            </a:r>
          </a:p>
          <a:p>
            <a:r>
              <a:rPr lang="en-US" sz="3600" dirty="0"/>
              <a:t>50</a:t>
            </a:r>
            <a:r>
              <a:rPr lang="en-US" sz="3600" baseline="30000" dirty="0"/>
              <a:t>th</a:t>
            </a:r>
            <a:r>
              <a:rPr lang="en-US" sz="3600" dirty="0"/>
              <a:t> Anniversary of Title IX (June 23, 2022)</a:t>
            </a:r>
          </a:p>
          <a:p>
            <a:r>
              <a:rPr lang="en-US" sz="3600" dirty="0"/>
              <a:t>Survey</a:t>
            </a:r>
          </a:p>
          <a:p>
            <a:pPr lvl="1"/>
            <a:r>
              <a:rPr lang="en-US" sz="3400" dirty="0"/>
              <a:t>Directory</a:t>
            </a:r>
          </a:p>
          <a:p>
            <a:pPr lvl="1"/>
            <a:r>
              <a:rPr lang="en-US" sz="3400" dirty="0"/>
              <a:t>Show &amp; Tell (documents, protocols, outreach, etc.)</a:t>
            </a:r>
          </a:p>
          <a:p>
            <a:pPr lvl="1"/>
            <a:r>
              <a:rPr lang="en-US" sz="3400" dirty="0"/>
              <a:t>Conducting Hearings</a:t>
            </a:r>
          </a:p>
          <a:p>
            <a:pPr lvl="1"/>
            <a:r>
              <a:rPr lang="en-US" sz="3400" dirty="0"/>
              <a:t>Support for Respondents</a:t>
            </a:r>
          </a:p>
          <a:p>
            <a:pPr lvl="1"/>
            <a:r>
              <a:rPr lang="en-US" sz="3400" dirty="0"/>
              <a:t>Prevention Programming</a:t>
            </a:r>
          </a:p>
          <a:p>
            <a:pPr lvl="1"/>
            <a:r>
              <a:rPr lang="en-US" sz="3400" dirty="0"/>
              <a:t>Restorative Justice</a:t>
            </a:r>
          </a:p>
          <a:p>
            <a:pPr lvl="1"/>
            <a:r>
              <a:rPr lang="en-US" sz="3400" dirty="0"/>
              <a:t>Legislative Updates</a:t>
            </a:r>
          </a:p>
          <a:p>
            <a:pPr lvl="1"/>
            <a:r>
              <a:rPr lang="en-US" sz="3400" dirty="0"/>
              <a:t>Policy Issues &amp; Navigation</a:t>
            </a:r>
          </a:p>
          <a:p>
            <a:pPr lvl="1"/>
            <a:r>
              <a:rPr lang="en-US" sz="3400" dirty="0"/>
              <a:t>Legal Challenges</a:t>
            </a:r>
          </a:p>
          <a:p>
            <a:pPr lvl="1"/>
            <a:r>
              <a:rPr lang="en-US" sz="3400" dirty="0"/>
              <a:t>Back to Basics</a:t>
            </a:r>
          </a:p>
          <a:p>
            <a:pPr lvl="1"/>
            <a:r>
              <a:rPr lang="en-US" sz="3400" dirty="0"/>
              <a:t>Reviewing a Report</a:t>
            </a:r>
          </a:p>
          <a:p>
            <a:r>
              <a:rPr lang="en-US" sz="3600" dirty="0"/>
              <a:t>What else is on your mind?</a:t>
            </a:r>
          </a:p>
        </p:txBody>
      </p:sp>
    </p:spTree>
    <p:extLst>
      <p:ext uri="{BB962C8B-B14F-4D97-AF65-F5344CB8AC3E}">
        <p14:creationId xmlns:p14="http://schemas.microsoft.com/office/powerpoint/2010/main" val="213337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8840-EF85-4ED4-ACC3-C75C52604E30}"/>
              </a:ext>
            </a:extLst>
          </p:cNvPr>
          <p:cNvSpPr>
            <a:spLocks noGrp="1"/>
          </p:cNvSpPr>
          <p:nvPr>
            <p:ph type="ctrTitle"/>
          </p:nvPr>
        </p:nvSpPr>
        <p:spPr/>
        <p:txBody>
          <a:bodyPr/>
          <a:lstStyle/>
          <a:p>
            <a:r>
              <a:rPr lang="en-US" dirty="0"/>
              <a:t>Case Updates </a:t>
            </a:r>
          </a:p>
        </p:txBody>
      </p:sp>
      <p:sp>
        <p:nvSpPr>
          <p:cNvPr id="3" name="Subtitle 2">
            <a:extLst>
              <a:ext uri="{FF2B5EF4-FFF2-40B4-BE49-F238E27FC236}">
                <a16:creationId xmlns:a16="http://schemas.microsoft.com/office/drawing/2014/main" id="{7A971991-E18C-4653-AF16-52796A39EB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48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3">
            <a:duotone>
              <a:prstClr val="black"/>
              <a:srgbClr val="D9C3A5">
                <a:tint val="50000"/>
                <a:satMod val="180000"/>
              </a:srgbClr>
            </a:duotone>
            <a:alphaModFix/>
          </a:blip>
          <a:srcRect t="4897" b="12078"/>
          <a:stretch/>
        </p:blipFill>
        <p:spPr>
          <a:xfrm>
            <a:off x="0" y="15"/>
            <a:ext cx="12191980" cy="6857985"/>
          </a:xfrm>
          <a:prstGeom prst="rect">
            <a:avLst/>
          </a:prstGeom>
          <a:solidFill>
            <a:schemeClr val="tx1">
              <a:lumMod val="95000"/>
              <a:lumOff val="5000"/>
            </a:schemeClr>
          </a:solidFill>
        </p:spPr>
      </p:pic>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lnSpcReduction="10000"/>
          </a:bodyPr>
          <a:lstStyle/>
          <a:p>
            <a:r>
              <a:rPr lang="en-US" sz="3600" b="1" dirty="0">
                <a:solidFill>
                  <a:schemeClr val="bg1"/>
                </a:solidFill>
              </a:rPr>
              <a:t>Medina-</a:t>
            </a:r>
            <a:r>
              <a:rPr lang="en-US" sz="3600" b="1" dirty="0" err="1">
                <a:solidFill>
                  <a:schemeClr val="bg1"/>
                </a:solidFill>
              </a:rPr>
              <a:t>Corchado</a:t>
            </a:r>
            <a:r>
              <a:rPr lang="en-US" sz="3600" b="1" dirty="0">
                <a:solidFill>
                  <a:schemeClr val="bg1"/>
                </a:solidFill>
              </a:rPr>
              <a:t> v. Univ. of New Haven (D. Conn. 2022)</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Plaintiffs are five female students that used to attend the university</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Alleging both T9 and contract claims related to past university response to complaints they raised about sex-based misconduct</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Between 2015 and 2020 the plaintiffs experienced numerous acts of sexual abuse including rape, sexual assault, sexual exploitation, and sexual harassment by other male students </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Administration was indifferent to their complaints</a:t>
            </a:r>
          </a:p>
          <a:p>
            <a:endParaRPr lang="en-US" sz="2800" b="1" cap="none"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E6D17CC-7B26-440B-9070-58EF46FEA69F}"/>
              </a:ext>
            </a:extLst>
          </p:cNvPr>
          <p:cNvSpPr txBox="1">
            <a:spLocks/>
          </p:cNvSpPr>
          <p:nvPr/>
        </p:nvSpPr>
        <p:spPr>
          <a:xfrm>
            <a:off x="1090938" y="6099621"/>
            <a:ext cx="7178722" cy="594978"/>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solidFill>
                  <a:schemeClr val="bg1"/>
                </a:solidFill>
              </a:rPr>
              <a:t>Case Law Updates</a:t>
            </a:r>
          </a:p>
        </p:txBody>
      </p:sp>
      <p:pic>
        <p:nvPicPr>
          <p:cNvPr id="12" name="Picture 11" descr="A picture containing drawing&#10;&#10;Description automatically generated">
            <a:extLst>
              <a:ext uri="{FF2B5EF4-FFF2-40B4-BE49-F238E27FC236}">
                <a16:creationId xmlns:a16="http://schemas.microsoft.com/office/drawing/2014/main" id="{C0033AB5-D69B-437D-AECB-D07D94CBC8D8}"/>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7298760" y="5753074"/>
            <a:ext cx="3943350" cy="1070475"/>
          </a:xfrm>
          <a:prstGeom prst="rect">
            <a:avLst/>
          </a:prstGeom>
        </p:spPr>
      </p:pic>
      <p:cxnSp>
        <p:nvCxnSpPr>
          <p:cNvPr id="13" name="Straight Connector 12">
            <a:extLst>
              <a:ext uri="{FF2B5EF4-FFF2-40B4-BE49-F238E27FC236}">
                <a16:creationId xmlns:a16="http://schemas.microsoft.com/office/drawing/2014/main" id="{0C20B40F-BDE5-4AFC-8367-5E6D4E9A0162}"/>
              </a:ext>
            </a:extLst>
          </p:cNvPr>
          <p:cNvCxnSpPr/>
          <p:nvPr/>
        </p:nvCxnSpPr>
        <p:spPr>
          <a:xfrm>
            <a:off x="1240195" y="5766542"/>
            <a:ext cx="988303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3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3">
            <a:alphaModFix/>
          </a:blip>
          <a:srcRect t="4897" b="12078"/>
          <a:stretch/>
        </p:blipFill>
        <p:spPr>
          <a:xfrm>
            <a:off x="0" y="21635"/>
            <a:ext cx="12191980" cy="6857985"/>
          </a:xfrm>
          <a:prstGeom prst="rect">
            <a:avLst/>
          </a:prstGeom>
          <a:solidFill>
            <a:schemeClr val="tx1">
              <a:lumMod val="95000"/>
              <a:lumOff val="5000"/>
            </a:schemeClr>
          </a:solidFill>
        </p:spPr>
      </p:pic>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lnSpcReduction="10000"/>
          </a:bodyPr>
          <a:lstStyle/>
          <a:p>
            <a:pPr marL="0" marR="0" lvl="0" indent="0" algn="l" defTabSz="914400" rtl="0" eaLnBrk="1" fontAlgn="auto" latinLnBrk="0" hangingPunct="1">
              <a:lnSpc>
                <a:spcPct val="130000"/>
              </a:lnSpc>
              <a:spcBef>
                <a:spcPts val="1000"/>
              </a:spcBef>
              <a:spcAft>
                <a:spcPts val="0"/>
              </a:spcAft>
              <a:buClrTx/>
              <a:buSzPct val="87000"/>
              <a:buFont typeface="Arial" panose="020B0604020202020204" pitchFamily="34" charset="0"/>
              <a:buNone/>
              <a:tabLst/>
              <a:defRPr/>
            </a:pPr>
            <a:r>
              <a:rPr kumimoji="0" lang="en-US" sz="3600" b="1" i="0" u="none" strike="noStrike" kern="1200" cap="all" spc="300" normalizeH="0" baseline="0" noProof="0" dirty="0">
                <a:ln>
                  <a:noFill/>
                </a:ln>
                <a:solidFill>
                  <a:schemeClr val="bg1"/>
                </a:solidFill>
                <a:effectLst/>
                <a:uLnTx/>
                <a:uFillTx/>
                <a:latin typeface="Grandview Display"/>
                <a:ea typeface="+mn-ea"/>
                <a:cs typeface="+mn-cs"/>
              </a:rPr>
              <a:t>Medina-</a:t>
            </a:r>
            <a:r>
              <a:rPr kumimoji="0" lang="en-US" sz="3600" b="1" i="0" u="none" strike="noStrike" kern="1200" cap="all" spc="300" normalizeH="0" baseline="0" noProof="0" dirty="0" err="1">
                <a:ln>
                  <a:noFill/>
                </a:ln>
                <a:solidFill>
                  <a:schemeClr val="bg1"/>
                </a:solidFill>
                <a:effectLst/>
                <a:uLnTx/>
                <a:uFillTx/>
                <a:latin typeface="Grandview Display"/>
                <a:ea typeface="+mn-ea"/>
                <a:cs typeface="+mn-cs"/>
              </a:rPr>
              <a:t>Corchado</a:t>
            </a:r>
            <a:r>
              <a:rPr kumimoji="0" lang="en-US" sz="3600" b="1" i="0" u="none" strike="noStrike" kern="1200" cap="all" spc="300" normalizeH="0" baseline="0" noProof="0" dirty="0">
                <a:ln>
                  <a:noFill/>
                </a:ln>
                <a:solidFill>
                  <a:schemeClr val="bg1"/>
                </a:solidFill>
                <a:effectLst/>
                <a:uLnTx/>
                <a:uFillTx/>
                <a:latin typeface="Grandview Display"/>
                <a:ea typeface="+mn-ea"/>
                <a:cs typeface="+mn-cs"/>
              </a:rPr>
              <a:t> v. Univ. of New Haven (D. Conn. 2022)</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When complaints were investigated, plaintiffs claim the investigations were slow and inadequate </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For example – plaintiffs claim they were discouraged from filing formal complaints, one plaintiff states an administrator tried to convince her that her rape was not “violent,” and another plaintiff claims the respondent from her complaint violated the no-contact order numerous times with no consequence</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T9 claims were obvious but breach of contract claims were at issue</a:t>
            </a:r>
            <a:endParaRPr lang="en-US" sz="2800" b="1" cap="none"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 xmlns:pslz="http://schemas.microsoft.com/office/powerpoint/2016/slidezoom" Requires="pslz">
          <p:graphicFrame>
            <p:nvGraphicFramePr>
              <p:cNvPr id="5" name="Slide Zoom 4">
                <a:extLst>
                  <a:ext uri="{FF2B5EF4-FFF2-40B4-BE49-F238E27FC236}">
                    <a16:creationId xmlns:a16="http://schemas.microsoft.com/office/drawing/2014/main" id="{80D106E5-3441-4C26-A7C4-3402908DDFC3}"/>
                  </a:ext>
                </a:extLst>
              </p:cNvPr>
              <p:cNvGraphicFramePr>
                <a:graphicFrameLocks noChangeAspect="1"/>
              </p:cNvGraphicFramePr>
              <p:nvPr>
                <p:extLst>
                  <p:ext uri="{D42A27DB-BD31-4B8C-83A1-F6EECF244321}">
                    <p14:modId xmlns:p14="http://schemas.microsoft.com/office/powerpoint/2010/main" val="2194279305"/>
                  </p:ext>
                </p:extLst>
              </p:nvPr>
            </p:nvGraphicFramePr>
            <p:xfrm>
              <a:off x="-3478730" y="4111046"/>
              <a:ext cx="3048000" cy="1714500"/>
            </p:xfrm>
            <a:graphic>
              <a:graphicData uri="http://schemas.microsoft.com/office/powerpoint/2016/slidezoom">
                <pslz:sldZm>
                  <pslz:sldZmObj sldId="256" cId="3853875454">
                    <pslz:zmPr id="{02EE3F22-84D5-4A89-96E0-0F78C3AE126B}"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5" name="Slide Zoom 4">
                <a:hlinkClick r:id="rId5" action="ppaction://hlinksldjump"/>
                <a:extLst>
                  <a:ext uri="{FF2B5EF4-FFF2-40B4-BE49-F238E27FC236}">
                    <a16:creationId xmlns:a16="http://schemas.microsoft.com/office/drawing/2014/main" id="{80D106E5-3441-4C26-A7C4-3402908DDFC3}"/>
                  </a:ext>
                </a:extLst>
              </p:cNvPr>
              <p:cNvPicPr>
                <a:picLocks noGrp="1" noRot="1" noChangeAspect="1" noMove="1" noResize="1" noEditPoints="1" noAdjustHandles="1" noChangeArrowheads="1" noChangeShapeType="1"/>
              </p:cNvPicPr>
              <p:nvPr/>
            </p:nvPicPr>
            <p:blipFill>
              <a:blip r:embed="rId6"/>
              <a:stretch>
                <a:fillRect/>
              </a:stretch>
            </p:blipFill>
            <p:spPr>
              <a:xfrm>
                <a:off x="-3478730" y="4111046"/>
                <a:ext cx="3048000" cy="1714500"/>
              </a:xfrm>
              <a:prstGeom prst="rect">
                <a:avLst/>
              </a:prstGeom>
              <a:ln w="3175">
                <a:solidFill>
                  <a:prstClr val="ltGray"/>
                </a:solidFill>
              </a:ln>
            </p:spPr>
          </p:pic>
        </mc:Fallback>
      </mc:AlternateContent>
      <p:sp>
        <p:nvSpPr>
          <p:cNvPr id="13" name="Title 1">
            <a:extLst>
              <a:ext uri="{FF2B5EF4-FFF2-40B4-BE49-F238E27FC236}">
                <a16:creationId xmlns:a16="http://schemas.microsoft.com/office/drawing/2014/main" id="{00F90CFF-D280-4169-9CF6-73BED6538FCA}"/>
              </a:ext>
            </a:extLst>
          </p:cNvPr>
          <p:cNvSpPr txBox="1">
            <a:spLocks/>
          </p:cNvSpPr>
          <p:nvPr/>
        </p:nvSpPr>
        <p:spPr>
          <a:xfrm>
            <a:off x="1090938" y="6099621"/>
            <a:ext cx="7178722" cy="594978"/>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solidFill>
                  <a:schemeClr val="bg1"/>
                </a:solidFill>
              </a:rPr>
              <a:t>Case Law Updates</a:t>
            </a:r>
          </a:p>
        </p:txBody>
      </p:sp>
      <p:pic>
        <p:nvPicPr>
          <p:cNvPr id="14" name="Picture 13" descr="A picture containing drawing&#10;&#10;Description automatically generated">
            <a:extLst>
              <a:ext uri="{FF2B5EF4-FFF2-40B4-BE49-F238E27FC236}">
                <a16:creationId xmlns:a16="http://schemas.microsoft.com/office/drawing/2014/main" id="{3C6691D0-DBDD-4A47-AFDB-9A306DE09046}"/>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7298760" y="5753074"/>
            <a:ext cx="3943350" cy="1070475"/>
          </a:xfrm>
          <a:prstGeom prst="rect">
            <a:avLst/>
          </a:prstGeom>
        </p:spPr>
      </p:pic>
      <p:cxnSp>
        <p:nvCxnSpPr>
          <p:cNvPr id="15" name="Straight Connector 14">
            <a:extLst>
              <a:ext uri="{FF2B5EF4-FFF2-40B4-BE49-F238E27FC236}">
                <a16:creationId xmlns:a16="http://schemas.microsoft.com/office/drawing/2014/main" id="{A6FF11DA-953F-4929-894E-5A1B40EF1C82}"/>
              </a:ext>
            </a:extLst>
          </p:cNvPr>
          <p:cNvCxnSpPr/>
          <p:nvPr/>
        </p:nvCxnSpPr>
        <p:spPr>
          <a:xfrm>
            <a:off x="1240195" y="5766542"/>
            <a:ext cx="988303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10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3">
            <a:alphaModFix/>
          </a:blip>
          <a:srcRect t="4897" b="12078"/>
          <a:stretch/>
        </p:blipFill>
        <p:spPr>
          <a:xfrm>
            <a:off x="20" y="15"/>
            <a:ext cx="12191980" cy="6857985"/>
          </a:xfrm>
          <a:prstGeom prst="rect">
            <a:avLst/>
          </a:prstGeom>
          <a:solidFill>
            <a:schemeClr val="tx1">
              <a:lumMod val="95000"/>
              <a:lumOff val="5000"/>
            </a:schemeClr>
          </a:solidFill>
        </p:spPr>
      </p:pic>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lnSpcReduction="10000"/>
          </a:bodyPr>
          <a:lstStyle/>
          <a:p>
            <a:r>
              <a:rPr lang="en-US" sz="3600" b="1" dirty="0">
                <a:solidFill>
                  <a:schemeClr val="bg1"/>
                </a:solidFill>
              </a:rPr>
              <a:t>Medina-</a:t>
            </a:r>
            <a:r>
              <a:rPr lang="en-US" sz="3600" b="1" dirty="0" err="1">
                <a:solidFill>
                  <a:schemeClr val="bg1"/>
                </a:solidFill>
              </a:rPr>
              <a:t>Corchado</a:t>
            </a:r>
            <a:r>
              <a:rPr lang="en-US" sz="3600" b="1" dirty="0">
                <a:solidFill>
                  <a:schemeClr val="bg1"/>
                </a:solidFill>
              </a:rPr>
              <a:t> v. Univ. of New Haven (D. Conn. 2022)</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Contract claims were not based on any written agreement rather – based on university policies put in place </a:t>
            </a:r>
            <a:r>
              <a:rPr lang="en-US" sz="2800" b="1" u="sng" cap="none" dirty="0">
                <a:solidFill>
                  <a:schemeClr val="bg1"/>
                </a:solidFill>
                <a:latin typeface="+mj-lt"/>
                <a:cs typeface="Arial" panose="020B0604020202020204" pitchFamily="34" charset="0"/>
              </a:rPr>
              <a:t>because of T9</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Plaintiffs claim reliance on T9 based policies as a condition of their enrollment and continued attendance at the university (“implied contract”)</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Alleged breaches of this implied contract include: failure to adequately investigate complaints, repeatedly discouraging plaintiffs from pursuing their rights under school policy and federal law, failure to comply with DOE guidance on T9… </a:t>
            </a:r>
          </a:p>
          <a:p>
            <a:endParaRPr lang="en-US" sz="2800" b="1" cap="none"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4E1B5DA-E9CE-46D0-8F08-B9337C043D5B}"/>
              </a:ext>
            </a:extLst>
          </p:cNvPr>
          <p:cNvSpPr txBox="1">
            <a:spLocks/>
          </p:cNvSpPr>
          <p:nvPr/>
        </p:nvSpPr>
        <p:spPr>
          <a:xfrm>
            <a:off x="1090938" y="6099621"/>
            <a:ext cx="7178722" cy="594978"/>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solidFill>
                  <a:schemeClr val="bg1"/>
                </a:solidFill>
              </a:rPr>
              <a:t>Case Law Updates</a:t>
            </a:r>
          </a:p>
        </p:txBody>
      </p:sp>
      <p:pic>
        <p:nvPicPr>
          <p:cNvPr id="15" name="Picture 14" descr="A picture containing drawing&#10;&#10;Description automatically generated">
            <a:extLst>
              <a:ext uri="{FF2B5EF4-FFF2-40B4-BE49-F238E27FC236}">
                <a16:creationId xmlns:a16="http://schemas.microsoft.com/office/drawing/2014/main" id="{6B8FABB7-A0A8-4DDF-B250-27BC362E370E}"/>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7298760" y="5753074"/>
            <a:ext cx="3943350" cy="1070475"/>
          </a:xfrm>
          <a:prstGeom prst="rect">
            <a:avLst/>
          </a:prstGeom>
        </p:spPr>
      </p:pic>
      <p:cxnSp>
        <p:nvCxnSpPr>
          <p:cNvPr id="16" name="Straight Connector 15">
            <a:extLst>
              <a:ext uri="{FF2B5EF4-FFF2-40B4-BE49-F238E27FC236}">
                <a16:creationId xmlns:a16="http://schemas.microsoft.com/office/drawing/2014/main" id="{78336D0B-75CF-4A8D-8F9F-BBE1221E3EBF}"/>
              </a:ext>
            </a:extLst>
          </p:cNvPr>
          <p:cNvCxnSpPr/>
          <p:nvPr/>
        </p:nvCxnSpPr>
        <p:spPr>
          <a:xfrm>
            <a:off x="1240195" y="5766542"/>
            <a:ext cx="988303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7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3">
            <a:alphaModFix/>
          </a:blip>
          <a:srcRect t="4897" b="12078"/>
          <a:stretch/>
        </p:blipFill>
        <p:spPr>
          <a:xfrm>
            <a:off x="0" y="-15658"/>
            <a:ext cx="12191980" cy="6857985"/>
          </a:xfrm>
          <a:prstGeom prst="rect">
            <a:avLst/>
          </a:prstGeom>
          <a:solidFill>
            <a:schemeClr val="tx1">
              <a:lumMod val="95000"/>
              <a:lumOff val="5000"/>
            </a:schemeClr>
          </a:solidFill>
        </p:spPr>
      </p:pic>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203989"/>
          </a:xfrm>
        </p:spPr>
        <p:txBody>
          <a:bodyPr anchor="t">
            <a:normAutofit/>
          </a:bodyPr>
          <a:lstStyle/>
          <a:p>
            <a:r>
              <a:rPr lang="en-US" sz="3600" b="1" dirty="0">
                <a:solidFill>
                  <a:schemeClr val="bg1"/>
                </a:solidFill>
              </a:rPr>
              <a:t>Medina-</a:t>
            </a:r>
            <a:r>
              <a:rPr lang="en-US" sz="3600" b="1" dirty="0" err="1">
                <a:solidFill>
                  <a:schemeClr val="bg1"/>
                </a:solidFill>
              </a:rPr>
              <a:t>Corchado</a:t>
            </a:r>
            <a:r>
              <a:rPr lang="en-US" sz="3600" b="1" dirty="0">
                <a:solidFill>
                  <a:schemeClr val="bg1"/>
                </a:solidFill>
              </a:rPr>
              <a:t> v. Univ. of New Haven (D. Conn. 2022)</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University filed motion to dismiss all breach of contract claims </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Court points out that the first part of being successful with a breach of contract claim is to show there was a contract to begin with</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Plaintiffs have failed to do this here – no facts to support the idea that the University intended for any “policy” to be enforceable as a contract</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Contract claims dismissed</a:t>
            </a:r>
          </a:p>
          <a:p>
            <a:pPr marL="285750" indent="-285750">
              <a:buFont typeface="Arial" panose="020B0604020202020204" pitchFamily="34" charset="0"/>
              <a:buChar char="•"/>
            </a:pPr>
            <a:endParaRPr lang="en-US" sz="2800" b="1" cap="none" dirty="0">
              <a:solidFill>
                <a:schemeClr val="bg1"/>
              </a:solidFill>
              <a:latin typeface="+mj-lt"/>
              <a:cs typeface="Arial" panose="020B0604020202020204" pitchFamily="34" charset="0"/>
            </a:endParaRPr>
          </a:p>
          <a:p>
            <a:pPr marL="285750" indent="-285750">
              <a:buFont typeface="Arial" panose="020B0604020202020204" pitchFamily="34" charset="0"/>
              <a:buChar char="•"/>
            </a:pPr>
            <a:endParaRPr lang="en-US" sz="2800" b="1" cap="none"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9C59AC21-0CBA-4590-9278-64036383D053}"/>
              </a:ext>
            </a:extLst>
          </p:cNvPr>
          <p:cNvSpPr txBox="1">
            <a:spLocks/>
          </p:cNvSpPr>
          <p:nvPr/>
        </p:nvSpPr>
        <p:spPr>
          <a:xfrm>
            <a:off x="1090938" y="6099621"/>
            <a:ext cx="7178722" cy="594978"/>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solidFill>
                  <a:schemeClr val="bg1"/>
                </a:solidFill>
              </a:rPr>
              <a:t>Case Law Updates</a:t>
            </a:r>
          </a:p>
        </p:txBody>
      </p:sp>
      <p:pic>
        <p:nvPicPr>
          <p:cNvPr id="12" name="Picture 11" descr="A picture containing drawing&#10;&#10;Description automatically generated">
            <a:extLst>
              <a:ext uri="{FF2B5EF4-FFF2-40B4-BE49-F238E27FC236}">
                <a16:creationId xmlns:a16="http://schemas.microsoft.com/office/drawing/2014/main" id="{C1D727ED-D828-4CA9-8FAB-50969CEFC78C}"/>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7298760" y="5753074"/>
            <a:ext cx="3943350" cy="1070475"/>
          </a:xfrm>
          <a:prstGeom prst="rect">
            <a:avLst/>
          </a:prstGeom>
        </p:spPr>
      </p:pic>
      <p:cxnSp>
        <p:nvCxnSpPr>
          <p:cNvPr id="13" name="Straight Connector 12">
            <a:extLst>
              <a:ext uri="{FF2B5EF4-FFF2-40B4-BE49-F238E27FC236}">
                <a16:creationId xmlns:a16="http://schemas.microsoft.com/office/drawing/2014/main" id="{9A6D0039-46AA-4327-BF25-770DD0F495D1}"/>
              </a:ext>
            </a:extLst>
          </p:cNvPr>
          <p:cNvCxnSpPr/>
          <p:nvPr/>
        </p:nvCxnSpPr>
        <p:spPr>
          <a:xfrm>
            <a:off x="1240195" y="5766542"/>
            <a:ext cx="988303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2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3">
            <a:alphaModFix/>
          </a:blip>
          <a:srcRect t="4897" b="12078"/>
          <a:stretch/>
        </p:blipFill>
        <p:spPr>
          <a:xfrm>
            <a:off x="20" y="0"/>
            <a:ext cx="12191980" cy="6857985"/>
          </a:xfrm>
          <a:prstGeom prst="rect">
            <a:avLst/>
          </a:prstGeom>
          <a:solidFill>
            <a:schemeClr val="tx1">
              <a:lumMod val="95000"/>
              <a:lumOff val="5000"/>
            </a:schemeClr>
          </a:solidFill>
        </p:spPr>
      </p:pic>
      <p:sp>
        <p:nvSpPr>
          <p:cNvPr id="2" name="Title 1">
            <a:extLst>
              <a:ext uri="{FF2B5EF4-FFF2-40B4-BE49-F238E27FC236}">
                <a16:creationId xmlns:a16="http://schemas.microsoft.com/office/drawing/2014/main" id="{3AA0586F-AC72-4851-B611-E30DA584FF1A}"/>
              </a:ext>
            </a:extLst>
          </p:cNvPr>
          <p:cNvSpPr>
            <a:spLocks noGrp="1"/>
          </p:cNvSpPr>
          <p:nvPr>
            <p:ph type="ctrTitle"/>
          </p:nvPr>
        </p:nvSpPr>
        <p:spPr>
          <a:xfrm>
            <a:off x="914400" y="6043296"/>
            <a:ext cx="7178722" cy="594978"/>
          </a:xfrm>
        </p:spPr>
        <p:txBody>
          <a:bodyPr anchor="b">
            <a:normAutofit fontScale="90000"/>
          </a:bodyPr>
          <a:lstStyle/>
          <a:p>
            <a:r>
              <a:rPr lang="en-US" dirty="0">
                <a:solidFill>
                  <a:schemeClr val="bg1"/>
                </a:solidFill>
              </a:rPr>
              <a:t>Case Law Updates</a:t>
            </a:r>
          </a:p>
        </p:txBody>
      </p:sp>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1089765" y="568398"/>
            <a:ext cx="10208830" cy="5203989"/>
          </a:xfrm>
        </p:spPr>
        <p:txBody>
          <a:bodyPr anchor="t">
            <a:normAutofit/>
          </a:bodyPr>
          <a:lstStyle/>
          <a:p>
            <a:r>
              <a:rPr lang="fr-FR" sz="3200" b="1" dirty="0">
                <a:solidFill>
                  <a:schemeClr val="bg1"/>
                </a:solidFill>
              </a:rPr>
              <a:t>Cole v. Mont. Univ. Sys. (D. Mont. 2022)</a:t>
            </a:r>
            <a:endParaRPr lang="en-US" sz="2400" b="1" cap="none"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cap="none" dirty="0">
                <a:solidFill>
                  <a:schemeClr val="bg1"/>
                </a:solidFill>
                <a:latin typeface="+mj-lt"/>
                <a:cs typeface="Arial" panose="020B0604020202020204" pitchFamily="34" charset="0"/>
              </a:rPr>
              <a:t>Plaintiff was a tenured professor with the university – employed since 2008</a:t>
            </a:r>
          </a:p>
          <a:p>
            <a:pPr marL="285750" indent="-285750">
              <a:buFont typeface="Arial" panose="020B0604020202020204" pitchFamily="34" charset="0"/>
              <a:buChar char="•"/>
            </a:pPr>
            <a:r>
              <a:rPr lang="en-US" sz="2400" b="1" cap="none" dirty="0">
                <a:solidFill>
                  <a:schemeClr val="bg1"/>
                </a:solidFill>
                <a:latin typeface="+mj-lt"/>
                <a:cs typeface="Arial" panose="020B0604020202020204" pitchFamily="34" charset="0"/>
              </a:rPr>
              <a:t>Claims that the university discriminated against her on the basis of sex by encouraging only male faculty member in her dept. to seek his second 5 year term as dept. chairperson</a:t>
            </a:r>
          </a:p>
          <a:p>
            <a:pPr marL="285750" indent="-285750">
              <a:buFont typeface="Arial" panose="020B0604020202020204" pitchFamily="34" charset="0"/>
              <a:buChar char="•"/>
            </a:pPr>
            <a:r>
              <a:rPr lang="en-US" sz="2400" b="1" cap="none" dirty="0">
                <a:solidFill>
                  <a:schemeClr val="bg1"/>
                </a:solidFill>
                <a:latin typeface="+mj-lt"/>
                <a:cs typeface="Arial" panose="020B0604020202020204" pitchFamily="34" charset="0"/>
              </a:rPr>
              <a:t>Plaintiff claimed university discouraged her from applying for the position</a:t>
            </a:r>
          </a:p>
          <a:p>
            <a:pPr marL="285750" indent="-285750">
              <a:buFont typeface="Arial" panose="020B0604020202020204" pitchFamily="34" charset="0"/>
              <a:buChar char="•"/>
            </a:pPr>
            <a:r>
              <a:rPr lang="en-US" sz="2400" b="1" cap="none" dirty="0">
                <a:solidFill>
                  <a:schemeClr val="bg1"/>
                </a:solidFill>
                <a:latin typeface="+mj-lt"/>
                <a:cs typeface="Arial" panose="020B0604020202020204" pitchFamily="34" charset="0"/>
              </a:rPr>
              <a:t>Plaintiff identifies herself as a “whistleblower” with respect to the university’s long-standing practice of unequal gendered actions </a:t>
            </a:r>
          </a:p>
          <a:p>
            <a:pPr marL="285750" indent="-285750">
              <a:buFont typeface="Arial" panose="020B0604020202020204" pitchFamily="34" charset="0"/>
              <a:buChar char="•"/>
            </a:pPr>
            <a:r>
              <a:rPr lang="en-US" sz="2400" b="1" cap="none" dirty="0">
                <a:solidFill>
                  <a:schemeClr val="bg1"/>
                </a:solidFill>
                <a:latin typeface="+mj-lt"/>
                <a:cs typeface="Arial" panose="020B0604020202020204" pitchFamily="34" charset="0"/>
              </a:rPr>
              <a:t>Plaintiff alleged she feared retaliation because she was speaking out</a:t>
            </a:r>
          </a:p>
        </p:txBody>
      </p:sp>
      <p:pic>
        <p:nvPicPr>
          <p:cNvPr id="27" name="Picture 26" descr="A picture containing drawing&#10;&#10;Description automatically generated">
            <a:extLst>
              <a:ext uri="{FF2B5EF4-FFF2-40B4-BE49-F238E27FC236}">
                <a16:creationId xmlns:a16="http://schemas.microsoft.com/office/drawing/2014/main" id="{E033B447-505A-B641-A13C-8F71E5BB4DA6}"/>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7511702" y="5740013"/>
            <a:ext cx="3943350" cy="1070475"/>
          </a:xfrm>
          <a:prstGeom prst="rect">
            <a:avLst/>
          </a:prstGeom>
        </p:spPr>
      </p:pic>
      <p:cxnSp>
        <p:nvCxnSpPr>
          <p:cNvPr id="7" name="Straight Connector 6">
            <a:extLst>
              <a:ext uri="{FF2B5EF4-FFF2-40B4-BE49-F238E27FC236}">
                <a16:creationId xmlns:a16="http://schemas.microsoft.com/office/drawing/2014/main" id="{7FFF8BC5-AB1A-4049-A4D3-CB7D16080655}"/>
              </a:ext>
            </a:extLst>
          </p:cNvPr>
          <p:cNvCxnSpPr/>
          <p:nvPr/>
        </p:nvCxnSpPr>
        <p:spPr>
          <a:xfrm>
            <a:off x="1265129" y="5501540"/>
            <a:ext cx="988303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 descr="A row of white marble pillars">
            <a:extLst>
              <a:ext uri="{FF2B5EF4-FFF2-40B4-BE49-F238E27FC236}">
                <a16:creationId xmlns:a16="http://schemas.microsoft.com/office/drawing/2014/main" id="{E0D01D61-B287-48EF-BA86-9C77245E2396}"/>
              </a:ext>
            </a:extLst>
          </p:cNvPr>
          <p:cNvPicPr>
            <a:picLocks noChangeAspect="1"/>
          </p:cNvPicPr>
          <p:nvPr/>
        </p:nvPicPr>
        <p:blipFill rotWithShape="1">
          <a:blip r:embed="rId3">
            <a:alphaModFix/>
          </a:blip>
          <a:srcRect t="4897" b="12078"/>
          <a:stretch/>
        </p:blipFill>
        <p:spPr>
          <a:xfrm>
            <a:off x="20" y="0"/>
            <a:ext cx="12191980" cy="6857985"/>
          </a:xfrm>
          <a:prstGeom prst="rect">
            <a:avLst/>
          </a:prstGeom>
          <a:solidFill>
            <a:schemeClr val="tx1">
              <a:lumMod val="95000"/>
              <a:lumOff val="5000"/>
            </a:schemeClr>
          </a:solidFill>
        </p:spPr>
      </p:pic>
      <p:sp>
        <p:nvSpPr>
          <p:cNvPr id="3" name="Subtitle 2">
            <a:extLst>
              <a:ext uri="{FF2B5EF4-FFF2-40B4-BE49-F238E27FC236}">
                <a16:creationId xmlns:a16="http://schemas.microsoft.com/office/drawing/2014/main" id="{B58C8BE5-2407-42FE-A452-0639B1A56E79}"/>
              </a:ext>
            </a:extLst>
          </p:cNvPr>
          <p:cNvSpPr>
            <a:spLocks noGrp="1"/>
          </p:cNvSpPr>
          <p:nvPr>
            <p:ph type="subTitle" idx="1"/>
          </p:nvPr>
        </p:nvSpPr>
        <p:spPr>
          <a:xfrm>
            <a:off x="914400" y="311089"/>
            <a:ext cx="10208830" cy="5461298"/>
          </a:xfrm>
        </p:spPr>
        <p:txBody>
          <a:bodyPr anchor="t">
            <a:normAutofit fontScale="92500"/>
          </a:bodyPr>
          <a:lstStyle/>
          <a:p>
            <a:r>
              <a:rPr lang="fr-FR" sz="3600" b="1" dirty="0">
                <a:solidFill>
                  <a:schemeClr val="bg1"/>
                </a:solidFill>
              </a:rPr>
              <a:t>Cole v. Mont. Univ. Sys. (D. Mont. 2022)</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University filed motion to dismiss for “failure to state a claim”</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Court reviews standard for disparate treatment under T9:</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1)member of protected class 2)suffered adverse employment action 3)qualified for the position 4)similarly situated men or white women treated more favorably</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University claims Plaintiff didn’t suffer adverse action because she didn’t actually apply but the court disagreed</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Plaintiff alleged facts sufficient to show that the application process was developed in a way such that “no reasonable female would have applied”</a:t>
            </a:r>
          </a:p>
          <a:p>
            <a:pPr marL="285750" indent="-285750">
              <a:buFont typeface="Arial" panose="020B0604020202020204" pitchFamily="34" charset="0"/>
              <a:buChar char="•"/>
            </a:pPr>
            <a:r>
              <a:rPr lang="en-US" sz="2800" b="1" cap="none" dirty="0">
                <a:solidFill>
                  <a:schemeClr val="bg1"/>
                </a:solidFill>
                <a:latin typeface="+mj-lt"/>
                <a:cs typeface="Arial" panose="020B0604020202020204" pitchFamily="34" charset="0"/>
              </a:rPr>
              <a:t>Motion denied. </a:t>
            </a:r>
          </a:p>
        </p:txBody>
      </p:sp>
      <p:sp>
        <p:nvSpPr>
          <p:cNvPr id="11" name="Title 1">
            <a:extLst>
              <a:ext uri="{FF2B5EF4-FFF2-40B4-BE49-F238E27FC236}">
                <a16:creationId xmlns:a16="http://schemas.microsoft.com/office/drawing/2014/main" id="{DF3531AC-171A-44C3-BFFC-05D28D5E875C}"/>
              </a:ext>
            </a:extLst>
          </p:cNvPr>
          <p:cNvSpPr txBox="1">
            <a:spLocks/>
          </p:cNvSpPr>
          <p:nvPr/>
        </p:nvSpPr>
        <p:spPr>
          <a:xfrm>
            <a:off x="914400" y="6043296"/>
            <a:ext cx="7178722" cy="594978"/>
          </a:xfrm>
          <a:prstGeom prst="rect">
            <a:avLst/>
          </a:prstGeom>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a:solidFill>
                  <a:schemeClr val="bg1"/>
                </a:solidFill>
              </a:rPr>
              <a:t>Case Law Updates</a:t>
            </a:r>
            <a:endParaRPr lang="en-US" dirty="0">
              <a:solidFill>
                <a:schemeClr val="bg1"/>
              </a:solidFill>
            </a:endParaRPr>
          </a:p>
        </p:txBody>
      </p:sp>
      <p:pic>
        <p:nvPicPr>
          <p:cNvPr id="12" name="Picture 11" descr="A picture containing drawing&#10;&#10;Description automatically generated">
            <a:extLst>
              <a:ext uri="{FF2B5EF4-FFF2-40B4-BE49-F238E27FC236}">
                <a16:creationId xmlns:a16="http://schemas.microsoft.com/office/drawing/2014/main" id="{4A9BDB29-D3E9-40AB-A3AE-2F6F9D60BC91}"/>
              </a:ext>
            </a:extLst>
          </p:cNvPr>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7511702" y="5740013"/>
            <a:ext cx="3943350" cy="1070475"/>
          </a:xfrm>
          <a:prstGeom prst="rect">
            <a:avLst/>
          </a:prstGeom>
        </p:spPr>
      </p:pic>
      <p:cxnSp>
        <p:nvCxnSpPr>
          <p:cNvPr id="13" name="Straight Connector 12">
            <a:extLst>
              <a:ext uri="{FF2B5EF4-FFF2-40B4-BE49-F238E27FC236}">
                <a16:creationId xmlns:a16="http://schemas.microsoft.com/office/drawing/2014/main" id="{EAB607C6-3B06-4EF7-BF3B-AA807D570372}"/>
              </a:ext>
            </a:extLst>
          </p:cNvPr>
          <p:cNvCxnSpPr/>
          <p:nvPr/>
        </p:nvCxnSpPr>
        <p:spPr>
          <a:xfrm>
            <a:off x="1216333" y="5740013"/>
            <a:ext cx="9883035"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1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8C311280522C4B8F081D4B53A6A5A4" ma:contentTypeVersion="17" ma:contentTypeDescription="Create a new document." ma:contentTypeScope="" ma:versionID="c3e8c5738f40e255740ce64a840fb9ac">
  <xsd:schema xmlns:xsd="http://www.w3.org/2001/XMLSchema" xmlns:xs="http://www.w3.org/2001/XMLSchema" xmlns:p="http://schemas.microsoft.com/office/2006/metadata/properties" xmlns:ns3="49f69402-8eb5-4420-b601-69ba5e8dc541" xmlns:ns4="a5d124a7-ab0d-435e-af12-36d80b0e9e3d" targetNamespace="http://schemas.microsoft.com/office/2006/metadata/properties" ma:root="true" ma:fieldsID="da02d6f1cab88d9fa3c7939fffb6dd8a" ns3:_="" ns4:_="">
    <xsd:import namespace="49f69402-8eb5-4420-b601-69ba5e8dc541"/>
    <xsd:import namespace="a5d124a7-ab0d-435e-af12-36d80b0e9e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_activity" minOccurs="0"/>
                <xsd:element ref="ns4:MediaServiceObjectDetectorVersions" minOccurs="0"/>
                <xsd:element ref="ns4:MediaServiceLocation" minOccurs="0"/>
                <xsd:element ref="ns4:MediaServiceGenerationTime" minOccurs="0"/>
                <xsd:element ref="ns4:MediaServiceEventHashCode" minOccurs="0"/>
                <xsd:element ref="ns4:MediaServiceOCR"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f69402-8eb5-4420-b601-69ba5e8dc54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d124a7-ab0d-435e-af12-36d80b0e9e3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5d124a7-ab0d-435e-af12-36d80b0e9e3d" xsi:nil="true"/>
  </documentManagement>
</p:properties>
</file>

<file path=customXml/itemProps1.xml><?xml version="1.0" encoding="utf-8"?>
<ds:datastoreItem xmlns:ds="http://schemas.openxmlformats.org/officeDocument/2006/customXml" ds:itemID="{2A2736AB-F1C0-48E7-8FB2-A8A3BA8D3D21}">
  <ds:schemaRefs>
    <ds:schemaRef ds:uri="http://schemas.microsoft.com/sharepoint/v3/contenttype/forms"/>
  </ds:schemaRefs>
</ds:datastoreItem>
</file>

<file path=customXml/itemProps2.xml><?xml version="1.0" encoding="utf-8"?>
<ds:datastoreItem xmlns:ds="http://schemas.openxmlformats.org/officeDocument/2006/customXml" ds:itemID="{68272CDD-BF9B-47AB-8E2F-7D8761B64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f69402-8eb5-4420-b601-69ba5e8dc541"/>
    <ds:schemaRef ds:uri="a5d124a7-ab0d-435e-af12-36d80b0e9e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B03D12-6957-4D99-8A89-DFC6BF5BEBC2}">
  <ds:schemaRefs>
    <ds:schemaRef ds:uri="http://purl.org/dc/term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a5d124a7-ab0d-435e-af12-36d80b0e9e3d"/>
    <ds:schemaRef ds:uri="49f69402-8eb5-4420-b601-69ba5e8dc54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Vapor Trail</Template>
  <TotalTime>30649</TotalTime>
  <Words>2201</Words>
  <Application>Microsoft Office PowerPoint</Application>
  <PresentationFormat>Widescreen</PresentationFormat>
  <Paragraphs>101</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Grandview Display</vt:lpstr>
      <vt:lpstr>Vapor Trail</vt:lpstr>
      <vt:lpstr>Northern California Title IX Administrators Network</vt:lpstr>
      <vt:lpstr>Discussion Items</vt:lpstr>
      <vt:lpstr>Case Updates </vt:lpstr>
      <vt:lpstr>PowerPoint Presentation</vt:lpstr>
      <vt:lpstr>PowerPoint Presentation</vt:lpstr>
      <vt:lpstr>PowerPoint Presentation</vt:lpstr>
      <vt:lpstr>PowerPoint Presentation</vt:lpstr>
      <vt:lpstr>Case Law Updates</vt:lpstr>
      <vt:lpstr>PowerPoint Presentation</vt:lpstr>
      <vt:lpstr>Case Studies </vt:lpstr>
      <vt:lpstr>Trying to find closure</vt:lpstr>
      <vt:lpstr>Sisterly Love</vt:lpstr>
      <vt:lpstr>Sex with a Minor</vt:lpstr>
      <vt:lpstr>Coercion</vt:lpstr>
      <vt:lpstr>Coercion</vt:lpstr>
      <vt:lpstr>Thank You</vt:lpstr>
    </vt:vector>
  </TitlesOfParts>
  <Company>University of Pacific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California Title IX Administrators Network</dc:title>
  <dc:creator>Elizabeth Trayner</dc:creator>
  <cp:lastModifiedBy>Juarez, Elizabeth A.</cp:lastModifiedBy>
  <cp:revision>75</cp:revision>
  <dcterms:created xsi:type="dcterms:W3CDTF">2021-06-15T18:05:24Z</dcterms:created>
  <dcterms:modified xsi:type="dcterms:W3CDTF">2024-04-18T14:10:34Z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0x010100DF8C311280522C4B8F081D4B53A6A5A4</vt:lpwstr>
  </property>
</Properties>
</file>